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2" r:id="rId2"/>
    <p:sldMasterId id="2147483744" r:id="rId3"/>
    <p:sldMasterId id="2147483756" r:id="rId4"/>
  </p:sldMasterIdLst>
  <p:notesMasterIdLst>
    <p:notesMasterId r:id="rId20"/>
  </p:notesMasterIdLst>
  <p:sldIdLst>
    <p:sldId id="272" r:id="rId5"/>
    <p:sldId id="307" r:id="rId6"/>
    <p:sldId id="281" r:id="rId7"/>
    <p:sldId id="325" r:id="rId8"/>
    <p:sldId id="306" r:id="rId9"/>
    <p:sldId id="324" r:id="rId10"/>
    <p:sldId id="330" r:id="rId11"/>
    <p:sldId id="331" r:id="rId12"/>
    <p:sldId id="360" r:id="rId13"/>
    <p:sldId id="350" r:id="rId14"/>
    <p:sldId id="363" r:id="rId15"/>
    <p:sldId id="355" r:id="rId16"/>
    <p:sldId id="358" r:id="rId17"/>
    <p:sldId id="362" r:id="rId18"/>
    <p:sldId id="3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инський Максим Сергійович" initials="ММ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/>
    <p:restoredTop sz="96058"/>
  </p:normalViewPr>
  <p:slideViewPr>
    <p:cSldViewPr snapToGrid="0" snapToObjects="1">
      <p:cViewPr>
        <p:scale>
          <a:sx n="110" d="100"/>
          <a:sy n="110" d="100"/>
        </p:scale>
        <p:origin x="188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ВИКИДИ ПАРНИКОВИХ ГАЗІВ</c:v>
                </c:pt>
              </c:strCache>
            </c:strRef>
          </c:tx>
          <c:spPr>
            <a:noFill/>
            <a:ln w="57150">
              <a:solidFill>
                <a:schemeClr val="bg1"/>
              </a:solidFill>
            </a:ln>
            <a:effectLst/>
          </c:spPr>
          <c:explosion val="24"/>
          <c:dPt>
            <c:idx val="0"/>
            <c:bubble3D val="0"/>
            <c:spPr>
              <a:solidFill>
                <a:schemeClr val="bg1"/>
              </a:solidFill>
              <a:ln w="571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26-45B4-8C62-C36750C52FFB}"/>
              </c:ext>
            </c:extLst>
          </c:dPt>
          <c:dPt>
            <c:idx val="1"/>
            <c:bubble3D val="0"/>
            <c:spPr>
              <a:noFill/>
              <a:ln w="571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26-45B4-8C62-C36750C52FFB}"/>
              </c:ext>
            </c:extLst>
          </c:dPt>
          <c:cat>
            <c:strRef>
              <c:f>Sheet1!$A$2:$A$3</c:f>
              <c:strCache>
                <c:ptCount val="2"/>
                <c:pt idx="0">
                  <c:v>З ТРАНСПОРТУ</c:v>
                </c:pt>
                <c:pt idx="1">
                  <c:v>З ІНШИХ ДЖЕРЕЛ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26-45B4-8C62-C36750C52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ВИКИДИ ПАРНИКОВИХ ГАЗІВ</c:v>
                </c:pt>
              </c:strCache>
            </c:strRef>
          </c:tx>
          <c:spPr>
            <a:noFill/>
            <a:ln w="57150">
              <a:solidFill>
                <a:schemeClr val="bg1"/>
              </a:solidFill>
            </a:ln>
            <a:effectLst/>
          </c:spPr>
          <c:explosion val="24"/>
          <c:dPt>
            <c:idx val="0"/>
            <c:bubble3D val="0"/>
            <c:spPr>
              <a:solidFill>
                <a:schemeClr val="bg1"/>
              </a:solidFill>
              <a:ln w="571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26-45B4-8C62-C36750C52FFB}"/>
              </c:ext>
            </c:extLst>
          </c:dPt>
          <c:dPt>
            <c:idx val="1"/>
            <c:bubble3D val="0"/>
            <c:spPr>
              <a:noFill/>
              <a:ln w="571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26-45B4-8C62-C36750C52FFB}"/>
              </c:ext>
            </c:extLst>
          </c:dPt>
          <c:cat>
            <c:strRef>
              <c:f>Sheet1!$A$2:$A$3</c:f>
              <c:strCache>
                <c:ptCount val="2"/>
                <c:pt idx="0">
                  <c:v>З ТРАНСПОРТУ</c:v>
                </c:pt>
                <c:pt idx="1">
                  <c:v>З ІНШИХ ДЖЕРЕЛ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26-45B4-8C62-C36750C52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8F17-12AF-0E4E-BD47-8D3C43AF393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0F902-5B26-E54B-833F-D53D532F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E5DF-310D-D84B-8DB4-71CB5B4C4066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A0D6-3D7C-4C48-9145-0279E6F7B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E5DF-310D-D84B-8DB4-71CB5B4C4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A0D6-3D7C-4C48-9145-0279E6F7B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1063" y="2066465"/>
            <a:ext cx="7363346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54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Electric Mobility</a:t>
            </a:r>
          </a:p>
          <a:p>
            <a:pPr>
              <a:lnSpc>
                <a:spcPct val="85000"/>
              </a:lnSpc>
            </a:pPr>
            <a:endParaRPr lang="en-US" sz="2800" b="1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85000"/>
              </a:lnSpc>
            </a:pPr>
            <a:r>
              <a:rPr lang="en-US" sz="44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Global </a:t>
            </a:r>
            <a:r>
              <a:rPr lang="en-US" sz="4400" b="1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44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hallenges and</a:t>
            </a:r>
          </a:p>
          <a:p>
            <a:pPr>
              <a:lnSpc>
                <a:spcPct val="85000"/>
              </a:lnSpc>
            </a:pPr>
            <a:r>
              <a:rPr lang="en-US" sz="44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what we do in Ukraine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56313" y="2152364"/>
            <a:ext cx="0" cy="2087126"/>
          </a:xfrm>
          <a:prstGeom prst="line">
            <a:avLst/>
          </a:prstGeom>
          <a:noFill/>
          <a:ln w="889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313" y="5109461"/>
            <a:ext cx="54536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Alexander Ozeran</a:t>
            </a:r>
          </a:p>
          <a:p>
            <a:r>
              <a:rPr lang="en-US" sz="2800" dirty="0" smtClean="0"/>
              <a:t>Ministry of Infrastructure of Ukraine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prstClr val="white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57867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The </a:t>
            </a:r>
            <a:r>
              <a:rPr lang="en-US" sz="4000" b="1" dirty="0" err="1" smtClean="0">
                <a:solidFill>
                  <a:prstClr val="white"/>
                </a:solidFill>
              </a:rPr>
              <a:t>Electrotoday</a:t>
            </a:r>
            <a:r>
              <a:rPr lang="en-US" sz="4000" b="1" dirty="0" smtClean="0">
                <a:solidFill>
                  <a:prstClr val="white"/>
                </a:solidFill>
              </a:rPr>
              <a:t> Initiative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94057" y="1890582"/>
            <a:ext cx="6355885" cy="1080000"/>
            <a:chOff x="764442" y="1989438"/>
            <a:chExt cx="6355885" cy="1080000"/>
          </a:xfrm>
        </p:grpSpPr>
        <p:sp>
          <p:nvSpPr>
            <p:cNvPr id="2" name="Oval 1"/>
            <p:cNvSpPr/>
            <p:nvPr/>
          </p:nvSpPr>
          <p:spPr>
            <a:xfrm>
              <a:off x="764442" y="1989438"/>
              <a:ext cx="1080000" cy="1080000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</a:rPr>
                <a:t>1</a:t>
              </a:r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2922" y="2252439"/>
              <a:ext cx="4877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prstClr val="white"/>
                  </a:solidFill>
                </a:rPr>
                <a:t>GREATLY REDUCE EV PRICE</a:t>
              </a:r>
              <a:endParaRPr lang="en-US" sz="3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94057" y="3390309"/>
            <a:ext cx="6355884" cy="1080000"/>
            <a:chOff x="764442" y="3703006"/>
            <a:chExt cx="6355884" cy="1080000"/>
          </a:xfrm>
        </p:grpSpPr>
        <p:sp>
          <p:nvSpPr>
            <p:cNvPr id="20" name="Oval 19"/>
            <p:cNvSpPr/>
            <p:nvPr/>
          </p:nvSpPr>
          <p:spPr>
            <a:xfrm>
              <a:off x="764442" y="3703006"/>
              <a:ext cx="1080000" cy="1080000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400" b="1" dirty="0" smtClean="0">
                  <a:solidFill>
                    <a:prstClr val="white"/>
                  </a:solidFill>
                </a:rPr>
                <a:t>2</a:t>
              </a:r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42921" y="3966007"/>
              <a:ext cx="4877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white"/>
                  </a:solidFill>
                </a:rPr>
                <a:t>BOOST </a:t>
              </a:r>
              <a:r>
                <a:rPr lang="en-US" sz="3000" b="1">
                  <a:solidFill>
                    <a:prstClr val="white"/>
                  </a:solidFill>
                </a:rPr>
                <a:t>EV-RELATED </a:t>
              </a:r>
              <a:r>
                <a:rPr lang="en-US" sz="3000" b="1" smtClean="0">
                  <a:solidFill>
                    <a:prstClr val="white"/>
                  </a:solidFill>
                </a:rPr>
                <a:t>SERVICES</a:t>
              </a:r>
              <a:endParaRPr lang="en-US" sz="3000" b="1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94057" y="4899049"/>
            <a:ext cx="6355883" cy="1080000"/>
            <a:chOff x="764442" y="3703006"/>
            <a:chExt cx="6355883" cy="1080000"/>
          </a:xfrm>
        </p:grpSpPr>
        <p:sp>
          <p:nvSpPr>
            <p:cNvPr id="25" name="Oval 24"/>
            <p:cNvSpPr/>
            <p:nvPr/>
          </p:nvSpPr>
          <p:spPr>
            <a:xfrm>
              <a:off x="764442" y="3703006"/>
              <a:ext cx="1080000" cy="1080000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400" b="1" dirty="0" smtClean="0">
                  <a:solidFill>
                    <a:prstClr val="white"/>
                  </a:solidFill>
                </a:rPr>
                <a:t>3</a:t>
              </a:r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2920" y="3735174"/>
              <a:ext cx="4877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prstClr val="white"/>
                  </a:solidFill>
                </a:rPr>
                <a:t>KICKSTART EV AND</a:t>
              </a:r>
            </a:p>
            <a:p>
              <a:r>
                <a:rPr lang="en-US" sz="3000" b="1" dirty="0">
                  <a:solidFill>
                    <a:prstClr val="white"/>
                  </a:solidFill>
                </a:rPr>
                <a:t>BATTERIES </a:t>
              </a:r>
              <a:r>
                <a:rPr lang="en-US" sz="3000" b="1" dirty="0" smtClean="0">
                  <a:solidFill>
                    <a:prstClr val="white"/>
                  </a:solidFill>
                </a:rPr>
                <a:t>PRODUCTION</a:t>
              </a:r>
              <a:endParaRPr lang="en-US" sz="3000" b="1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4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6356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EVs are we promoting</a:t>
            </a:r>
            <a:r>
              <a:rPr lang="uk-UA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29609" r="7302" b="24339"/>
          <a:stretch/>
        </p:blipFill>
        <p:spPr>
          <a:xfrm>
            <a:off x="1557671" y="2308106"/>
            <a:ext cx="1440000" cy="581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10994" r="1934" b="12903"/>
          <a:stretch/>
        </p:blipFill>
        <p:spPr>
          <a:xfrm>
            <a:off x="5517589" y="1820255"/>
            <a:ext cx="1800000" cy="10692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7671" y="3216536"/>
            <a:ext cx="252000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Private EVs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7589" y="3216536"/>
            <a:ext cx="252000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Electric Buses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7671" y="4313682"/>
            <a:ext cx="2160000" cy="783906"/>
            <a:chOff x="947449" y="4627083"/>
            <a:chExt cx="2160000" cy="7839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" t="29391" r="4281" b="26213"/>
            <a:stretch/>
          </p:blipFill>
          <p:spPr>
            <a:xfrm>
              <a:off x="947449" y="4627083"/>
              <a:ext cx="2160000" cy="7839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7" t="21731" r="38311" b="18277"/>
            <a:stretch/>
          </p:blipFill>
          <p:spPr>
            <a:xfrm>
              <a:off x="2304368" y="4776594"/>
              <a:ext cx="121592" cy="25059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477671" y="5367431"/>
            <a:ext cx="3600000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Electric Commercial</a:t>
            </a:r>
          </a:p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Transport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77589" y="4393240"/>
            <a:ext cx="1080000" cy="704348"/>
            <a:chOff x="5813908" y="4463193"/>
            <a:chExt cx="1080000" cy="7043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22806" r="17260" b="19093"/>
            <a:stretch/>
          </p:blipFill>
          <p:spPr>
            <a:xfrm>
              <a:off x="5813908" y="4463193"/>
              <a:ext cx="1080000" cy="7043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7" t="21731" r="38311" b="18277"/>
            <a:stretch/>
          </p:blipFill>
          <p:spPr>
            <a:xfrm>
              <a:off x="6471174" y="4777084"/>
              <a:ext cx="87337" cy="1800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4617589" y="5367431"/>
            <a:ext cx="3600000" cy="4284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Electric Bikes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prstClr val="white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82633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prstClr val="white"/>
                </a:solidFill>
              </a:rPr>
              <a:t>Cheaper EVs with favorable usage conditions</a:t>
            </a:r>
            <a:endParaRPr lang="en-US" sz="34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6813" y="1743646"/>
            <a:ext cx="5986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000" b="1" dirty="0" smtClean="0">
                <a:solidFill>
                  <a:prstClr val="white"/>
                </a:solidFill>
                <a:ea typeface="Calibri" charset="0"/>
                <a:cs typeface="Calibri" charset="0"/>
              </a:rPr>
              <a:t>OF </a:t>
            </a:r>
            <a:r>
              <a:rPr lang="en-US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EV PRICE REDUCED </a:t>
            </a:r>
            <a:r>
              <a:rPr lang="en-US" altLang="ru-RU" sz="3000" b="1" dirty="0" smtClean="0">
                <a:solidFill>
                  <a:prstClr val="white"/>
                </a:solidFill>
                <a:ea typeface="Calibri" charset="0"/>
                <a:cs typeface="Calibri" charset="0"/>
              </a:rPr>
              <a:t>BY </a:t>
            </a:r>
            <a:r>
              <a:rPr lang="en-US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DROPPING VAT </a:t>
            </a:r>
            <a:r>
              <a:rPr lang="en-US" altLang="ru-RU" sz="3000" b="1" dirty="0" smtClean="0">
                <a:solidFill>
                  <a:prstClr val="white"/>
                </a:solidFill>
                <a:ea typeface="Calibri" charset="0"/>
                <a:cs typeface="Calibri" charset="0"/>
              </a:rPr>
              <a:t>AND INTRODUCING  </a:t>
            </a:r>
            <a:r>
              <a:rPr lang="en-US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INCOME TAX DISCOUNTS</a:t>
            </a:r>
            <a:r>
              <a:rPr lang="ru-RU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 </a:t>
            </a:r>
            <a:r>
              <a:rPr lang="en-US" altLang="ru-RU" sz="30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AND</a:t>
            </a:r>
            <a:r>
              <a:rPr lang="en-US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 0% REGISTRATION FEE </a:t>
            </a:r>
            <a:r>
              <a:rPr lang="en-US" altLang="ru-RU" sz="30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FOR 5 YEARS</a:t>
            </a:r>
            <a:endParaRPr lang="uk-UA" altLang="ru-RU" sz="30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22" name="Oval 15"/>
          <p:cNvSpPr>
            <a:spLocks noChangeAspect="1" noChangeArrowheads="1"/>
          </p:cNvSpPr>
          <p:nvPr/>
        </p:nvSpPr>
        <p:spPr bwMode="auto">
          <a:xfrm>
            <a:off x="736379" y="1903142"/>
            <a:ext cx="1620000" cy="1620000"/>
          </a:xfrm>
          <a:prstGeom prst="ellips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up to</a:t>
            </a:r>
            <a:endParaRPr lang="uk-UA" altLang="ru-RU" sz="2000" b="1" baseline="0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eaLnBrk="1" hangingPunct="1"/>
            <a:r>
              <a:rPr lang="en-US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40</a:t>
            </a:r>
            <a:r>
              <a:rPr lang="uk-UA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%</a:t>
            </a:r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736379" y="4292114"/>
            <a:ext cx="1620000" cy="1620000"/>
          </a:xfrm>
          <a:prstGeom prst="ellips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2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EVEN</a:t>
            </a:r>
          </a:p>
          <a:p>
            <a:pPr algn="ctr" eaLnBrk="1" hangingPunct="1"/>
            <a:r>
              <a:rPr lang="en-US" altLang="ru-RU" sz="32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MORE</a:t>
            </a:r>
            <a:endParaRPr lang="uk-UA" altLang="ru-RU" sz="3200" b="1" baseline="0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6813" y="4594282"/>
            <a:ext cx="6140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FREE PARKING </a:t>
            </a:r>
            <a:r>
              <a:rPr lang="en-US" altLang="ru-RU" sz="30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AND</a:t>
            </a:r>
            <a:r>
              <a:rPr lang="en-US" altLang="ru-RU" sz="30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 BUS LANE USAGE</a:t>
            </a:r>
          </a:p>
          <a:p>
            <a:r>
              <a:rPr lang="en-US" altLang="ru-RU" sz="30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FOR 15 YEARS</a:t>
            </a:r>
            <a:endParaRPr lang="uk-UA" altLang="ru-RU" sz="30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15"/>
          <p:cNvSpPr>
            <a:spLocks noChangeAspect="1" noChangeArrowheads="1"/>
          </p:cNvSpPr>
          <p:nvPr/>
        </p:nvSpPr>
        <p:spPr bwMode="auto">
          <a:xfrm>
            <a:off x="409173" y="4922208"/>
            <a:ext cx="1260000" cy="1260000"/>
          </a:xfrm>
          <a:prstGeom prst="ellips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uk-UA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80170" y="1166310"/>
            <a:ext cx="5550796" cy="3374159"/>
            <a:chOff x="371927" y="3147802"/>
            <a:chExt cx="4323218" cy="29630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27" y="3147802"/>
              <a:ext cx="4323218" cy="2963007"/>
            </a:xfrm>
            <a:prstGeom prst="rect">
              <a:avLst/>
            </a:prstGeom>
          </p:spPr>
        </p:pic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819658" y="4704323"/>
              <a:ext cx="140192" cy="158066"/>
            </a:xfrm>
            <a:prstGeom prst="ellipse">
              <a:avLst/>
            </a:prstGeom>
            <a:solidFill>
              <a:srgbClr val="92D050"/>
            </a:solidFill>
            <a:ln w="57150">
              <a:noFill/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600" b="1" baseline="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52033" y="1883749"/>
            <a:ext cx="4356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POLOKHIVKA </a:t>
            </a:r>
            <a:r>
              <a:rPr lang="en-US" sz="2000" b="1" dirty="0" smtClean="0">
                <a:solidFill>
                  <a:prstClr val="white"/>
                </a:solidFill>
              </a:rPr>
              <a:t>AND </a:t>
            </a:r>
            <a:r>
              <a:rPr lang="en-US" sz="2000" b="1" dirty="0" smtClean="0">
                <a:solidFill>
                  <a:srgbClr val="92D050"/>
                </a:solidFill>
              </a:rPr>
              <a:t>STANKUVATE</a:t>
            </a:r>
          </a:p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ARE ONE OF THE LARGEST LITHIUM DEPOSIT SITES IN EUROPE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prstClr val="white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6864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Lithium and Battery Production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0170" y="4736600"/>
            <a:ext cx="270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CORPORATE</a:t>
            </a:r>
          </a:p>
          <a:p>
            <a:pPr algn="ctr"/>
            <a:r>
              <a:rPr lang="en-US" altLang="ru-RU" sz="24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INCOME TAX</a:t>
            </a:r>
            <a:endParaRPr lang="uk-UA" altLang="ru-RU" sz="2400" b="1" dirty="0">
              <a:solidFill>
                <a:srgbClr val="92D050"/>
              </a:solidFill>
              <a:ea typeface="Calibri" charset="0"/>
              <a:cs typeface="Calibri" charset="0"/>
            </a:endParaRPr>
          </a:p>
          <a:p>
            <a:pPr algn="ctr"/>
            <a:r>
              <a:rPr lang="en-US" altLang="ru-RU" sz="2400" b="1" dirty="0" smtClean="0">
                <a:solidFill>
                  <a:prstClr val="white"/>
                </a:solidFill>
                <a:ea typeface="Calibri" charset="0"/>
                <a:cs typeface="Calibri" charset="0"/>
              </a:rPr>
              <a:t>ON LITHIUM EXTRACTION</a:t>
            </a:r>
            <a:endParaRPr lang="uk-UA" altLang="ru-RU" sz="2400" b="1" dirty="0" smtClean="0">
              <a:solidFill>
                <a:prstClr val="white"/>
              </a:solidFill>
              <a:ea typeface="Calibri" charset="0"/>
              <a:cs typeface="Calibri" charset="0"/>
            </a:endParaRPr>
          </a:p>
          <a:p>
            <a:pPr algn="ctr"/>
            <a:r>
              <a:rPr lang="uk-UA" altLang="ru-RU" sz="2400" b="1" dirty="0" smtClean="0">
                <a:solidFill>
                  <a:prstClr val="white">
                    <a:lumMod val="85000"/>
                  </a:prstClr>
                </a:solidFill>
                <a:ea typeface="Calibri" charset="0"/>
                <a:cs typeface="Calibri" charset="0"/>
              </a:rPr>
              <a:t>(</a:t>
            </a:r>
            <a:r>
              <a:rPr lang="en-US" altLang="ru-RU" sz="2400" b="1" dirty="0" smtClean="0">
                <a:solidFill>
                  <a:prstClr val="white">
                    <a:lumMod val="85000"/>
                  </a:prstClr>
                </a:solidFill>
                <a:ea typeface="Calibri" charset="0"/>
                <a:cs typeface="Calibri" charset="0"/>
              </a:rPr>
              <a:t>15 YEARS</a:t>
            </a:r>
            <a:r>
              <a:rPr lang="uk-UA" altLang="ru-RU" sz="2400" b="1" dirty="0" smtClean="0">
                <a:solidFill>
                  <a:prstClr val="white">
                    <a:lumMod val="85000"/>
                  </a:prstClr>
                </a:solidFill>
                <a:ea typeface="Calibri" charset="0"/>
                <a:cs typeface="Calibri" charset="0"/>
              </a:rPr>
              <a:t>)</a:t>
            </a:r>
            <a:endParaRPr lang="uk-UA" altLang="ru-RU" sz="2400" b="1" dirty="0">
              <a:solidFill>
                <a:prstClr val="white">
                  <a:lumMod val="85000"/>
                </a:prstClr>
              </a:solidFill>
              <a:ea typeface="Calibri" charset="0"/>
              <a:cs typeface="Calibri" charset="0"/>
            </a:endParaRPr>
          </a:p>
        </p:txBody>
      </p:sp>
      <p:sp>
        <p:nvSpPr>
          <p:cNvPr id="18" name="Oval 15"/>
          <p:cNvSpPr>
            <a:spLocks noChangeAspect="1" noChangeArrowheads="1"/>
          </p:cNvSpPr>
          <p:nvPr/>
        </p:nvSpPr>
        <p:spPr bwMode="auto">
          <a:xfrm>
            <a:off x="4779129" y="4922208"/>
            <a:ext cx="1260000" cy="1260000"/>
          </a:xfrm>
          <a:prstGeom prst="ellips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4800" b="1" baseline="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uk-UA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9129" y="4733726"/>
            <a:ext cx="270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CORPORATE</a:t>
            </a:r>
          </a:p>
          <a:p>
            <a:pPr algn="ctr"/>
            <a:r>
              <a:rPr lang="en-US" altLang="ru-RU" sz="24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INCOME TAX</a:t>
            </a:r>
            <a:endParaRPr lang="uk-UA" altLang="ru-RU" sz="2400" b="1" dirty="0">
              <a:solidFill>
                <a:srgbClr val="92D050"/>
              </a:solidFill>
              <a:ea typeface="Calibri" charset="0"/>
              <a:cs typeface="Calibri" charset="0"/>
            </a:endParaRPr>
          </a:p>
          <a:p>
            <a:pPr algn="ctr"/>
            <a:r>
              <a:rPr lang="en-US" altLang="ru-RU" sz="2400" b="1" dirty="0" smtClean="0">
                <a:solidFill>
                  <a:prstClr val="white"/>
                </a:solidFill>
                <a:ea typeface="Calibri" charset="0"/>
                <a:cs typeface="Calibri" charset="0"/>
              </a:rPr>
              <a:t>ON BATTERY PRODUCTION</a:t>
            </a:r>
            <a:endParaRPr lang="uk-UA" altLang="ru-RU" sz="2400" b="1" dirty="0" smtClean="0">
              <a:solidFill>
                <a:prstClr val="white"/>
              </a:solidFill>
              <a:ea typeface="Calibri" charset="0"/>
              <a:cs typeface="Calibri" charset="0"/>
            </a:endParaRPr>
          </a:p>
          <a:p>
            <a:pPr algn="ctr"/>
            <a:r>
              <a:rPr lang="uk-UA" altLang="ru-RU" sz="2400" b="1" dirty="0" smtClean="0">
                <a:solidFill>
                  <a:prstClr val="white">
                    <a:lumMod val="85000"/>
                  </a:prstClr>
                </a:solidFill>
                <a:ea typeface="Calibri" charset="0"/>
                <a:cs typeface="Calibri" charset="0"/>
              </a:rPr>
              <a:t>(</a:t>
            </a:r>
            <a:r>
              <a:rPr lang="en-US" altLang="ru-RU" sz="2400" b="1" dirty="0" smtClean="0">
                <a:solidFill>
                  <a:prstClr val="white">
                    <a:lumMod val="85000"/>
                  </a:prstClr>
                </a:solidFill>
                <a:ea typeface="Calibri" charset="0"/>
                <a:cs typeface="Calibri" charset="0"/>
              </a:rPr>
              <a:t>15 YEARS</a:t>
            </a:r>
            <a:r>
              <a:rPr lang="uk-UA" altLang="ru-RU" sz="2400" b="1" dirty="0" smtClean="0">
                <a:solidFill>
                  <a:prstClr val="white">
                    <a:lumMod val="85000"/>
                  </a:prstClr>
                </a:solidFill>
                <a:ea typeface="Calibri" charset="0"/>
                <a:cs typeface="Calibri" charset="0"/>
              </a:rPr>
              <a:t>)</a:t>
            </a:r>
            <a:endParaRPr lang="uk-UA" altLang="ru-RU" sz="2400" b="1" dirty="0">
              <a:solidFill>
                <a:prstClr val="white">
                  <a:lumMod val="85000"/>
                </a:prstClr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prstClr val="white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155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Targets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6813" y="2174533"/>
            <a:ext cx="5986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SHARE OF EVs IN TOTAL SALES</a:t>
            </a:r>
          </a:p>
          <a:p>
            <a:r>
              <a:rPr lang="en-US" altLang="ru-RU" sz="32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BY 2020</a:t>
            </a:r>
            <a:endParaRPr lang="uk-UA" altLang="ru-RU" sz="3200" b="1" dirty="0">
              <a:solidFill>
                <a:srgbClr val="92D050"/>
              </a:solidFill>
              <a:ea typeface="Calibri" charset="0"/>
              <a:cs typeface="Calibri" charset="0"/>
            </a:endParaRPr>
          </a:p>
        </p:txBody>
      </p:sp>
      <p:sp>
        <p:nvSpPr>
          <p:cNvPr id="22" name="Oval 15"/>
          <p:cNvSpPr>
            <a:spLocks noChangeAspect="1" noChangeArrowheads="1"/>
          </p:cNvSpPr>
          <p:nvPr/>
        </p:nvSpPr>
        <p:spPr bwMode="auto">
          <a:xfrm>
            <a:off x="736379" y="1903142"/>
            <a:ext cx="1620000" cy="1620000"/>
          </a:xfrm>
          <a:prstGeom prst="ellips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15</a:t>
            </a:r>
            <a:r>
              <a:rPr lang="uk-UA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%</a:t>
            </a:r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736379" y="4292114"/>
            <a:ext cx="1620000" cy="1620000"/>
          </a:xfrm>
          <a:prstGeom prst="ellips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800" b="1" baseline="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50%</a:t>
            </a:r>
            <a:endParaRPr lang="uk-UA" altLang="ru-RU" sz="4800" b="1" baseline="0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6813" y="4563505"/>
            <a:ext cx="6140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SHARE OF EVs IN TOTAL SALES</a:t>
            </a:r>
          </a:p>
          <a:p>
            <a:r>
              <a:rPr lang="en-US" altLang="ru-RU" sz="3200" b="1" dirty="0" smtClean="0">
                <a:solidFill>
                  <a:srgbClr val="92D050"/>
                </a:solidFill>
                <a:ea typeface="Calibri" charset="0"/>
                <a:cs typeface="Calibri" charset="0"/>
              </a:rPr>
              <a:t>BY 2030</a:t>
            </a:r>
            <a:endParaRPr lang="uk-UA" altLang="ru-RU" sz="3200" b="1" dirty="0">
              <a:solidFill>
                <a:srgbClr val="92D050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1925" y="2072604"/>
            <a:ext cx="84063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THANK YOU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ozeran@mtu.gov.ua</a:t>
            </a:r>
            <a:endParaRPr lang="en-US" sz="6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6976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Why EVs are important? Ukrainian case.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83408156"/>
              </p:ext>
            </p:extLst>
          </p:nvPr>
        </p:nvGraphicFramePr>
        <p:xfrm>
          <a:off x="153559" y="1864941"/>
          <a:ext cx="4203927" cy="403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08314" y="1653209"/>
            <a:ext cx="125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33%</a:t>
            </a:r>
            <a:endParaRPr lang="uk-UA" sz="4400" b="1" dirty="0" smtClean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449" y="3465278"/>
            <a:ext cx="161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GHG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EMISSIONS</a:t>
            </a:r>
            <a:endParaRPr lang="en-US" sz="2400" dirty="0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3421118" y="3028764"/>
            <a:ext cx="270000" cy="270000"/>
          </a:xfrm>
          <a:prstGeom prst="ellipse">
            <a:avLst/>
          </a:prstGeom>
          <a:solidFill>
            <a:srgbClr val="92D050"/>
          </a:solidFill>
          <a:ln w="57150">
            <a:noFill/>
            <a:round/>
            <a:headEnd/>
            <a:tailEnd/>
          </a:ln>
          <a:effectLst/>
          <a:extLst/>
        </p:spPr>
        <p:txBody>
          <a:bodyPr wrap="square" anchor="ctr"/>
          <a:lstStyle>
            <a:lvl1pPr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600" b="1" baseline="0" dirty="0">
              <a:solidFill>
                <a:srgbClr val="92D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1" name="Straight Connector 20"/>
          <p:cNvCxnSpPr>
            <a:stCxn id="27" idx="1"/>
            <a:endCxn id="20" idx="7"/>
          </p:cNvCxnSpPr>
          <p:nvPr/>
        </p:nvCxnSpPr>
        <p:spPr>
          <a:xfrm flipH="1">
            <a:off x="3651577" y="2513006"/>
            <a:ext cx="924277" cy="55529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5854" y="2484206"/>
            <a:ext cx="4320000" cy="57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37700" y="2613266"/>
            <a:ext cx="3199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TRANSPORT SECTOR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EMISSIONS IN UKRAINE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2692" y="4149978"/>
            <a:ext cx="27263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1.5X ABOVE</a:t>
            </a:r>
            <a:endParaRPr lang="uk-UA" sz="40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WORLD AVERAGE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3468" y="6519446"/>
            <a:ext cx="124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T Serif" charset="0"/>
                <a:ea typeface="PT Serif" charset="0"/>
                <a:cs typeface="PT Serif" charset="0"/>
              </a:rPr>
              <a:t>World Bank</a:t>
            </a:r>
            <a:endParaRPr lang="en-US" sz="1600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713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Challenges: Urbanization and Limitations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24508" y="1204781"/>
            <a:ext cx="7294983" cy="2916020"/>
            <a:chOff x="1118295" y="1992216"/>
            <a:chExt cx="7294983" cy="2916020"/>
          </a:xfrm>
        </p:grpSpPr>
        <p:grpSp>
          <p:nvGrpSpPr>
            <p:cNvPr id="27" name="Group 26"/>
            <p:cNvGrpSpPr/>
            <p:nvPr/>
          </p:nvGrpSpPr>
          <p:grpSpPr>
            <a:xfrm>
              <a:off x="1118295" y="1992216"/>
              <a:ext cx="3270698" cy="2916020"/>
              <a:chOff x="865739" y="2209386"/>
              <a:chExt cx="3270698" cy="291602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28856" y="2209386"/>
                <a:ext cx="1544465" cy="1544465"/>
                <a:chOff x="1335273" y="1262400"/>
                <a:chExt cx="1544465" cy="1544465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57505" y="1584632"/>
                  <a:ext cx="900000" cy="900000"/>
                </a:xfrm>
                <a:prstGeom prst="rect">
                  <a:avLst/>
                </a:prstGeom>
              </p:spPr>
            </p:pic>
            <p:sp>
              <p:nvSpPr>
                <p:cNvPr id="17" name="Oval 15"/>
                <p:cNvSpPr>
                  <a:spLocks noChangeArrowheads="1"/>
                </p:cNvSpPr>
                <p:nvPr/>
              </p:nvSpPr>
              <p:spPr bwMode="auto">
                <a:xfrm>
                  <a:off x="1335273" y="1262400"/>
                  <a:ext cx="1544465" cy="1544465"/>
                </a:xfrm>
                <a:prstGeom prst="ellipse">
                  <a:avLst/>
                </a:prstGeom>
                <a:noFill/>
                <a:ln w="57150">
                  <a:solidFill>
                    <a:srgbClr val="92D05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aseline="-25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 baseline="0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865739" y="4417520"/>
                <a:ext cx="32706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Global Degree of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Urbanization</a:t>
                </a:r>
                <a:endParaRPr lang="uk-UA" sz="2000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99088" y="3832745"/>
                <a:ext cx="140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53%</a:t>
                </a:r>
                <a:endParaRPr lang="uk-UA" sz="105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550110" y="1992216"/>
              <a:ext cx="3863168" cy="2916020"/>
              <a:chOff x="4654356" y="1992216"/>
              <a:chExt cx="3863168" cy="29160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54356" y="3615575"/>
                <a:ext cx="3863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CITY PLANNING</a:t>
                </a:r>
                <a:endParaRPr lang="uk-UA" sz="28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5813708" y="1992216"/>
                <a:ext cx="1544465" cy="1544465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baseline="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0591" y="4200350"/>
                <a:ext cx="32706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Shift to Mono-Functional</a:t>
                </a:r>
                <a:endParaRPr lang="en-US" sz="20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Urban 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Z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ones</a:t>
                </a:r>
                <a:endParaRPr lang="uk-UA" sz="2000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40" y="2314448"/>
                <a:ext cx="900000" cy="9000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961043" y="4406348"/>
            <a:ext cx="7221913" cy="1631216"/>
            <a:chOff x="961044" y="1269565"/>
            <a:chExt cx="7221913" cy="1631216"/>
          </a:xfrm>
        </p:grpSpPr>
        <p:sp>
          <p:nvSpPr>
            <p:cNvPr id="21" name="TextBox 20"/>
            <p:cNvSpPr txBox="1"/>
            <p:nvPr/>
          </p:nvSpPr>
          <p:spPr>
            <a:xfrm>
              <a:off x="1783705" y="1563510"/>
              <a:ext cx="557659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INCREASING NUMBER OF </a:t>
              </a:r>
              <a:r>
                <a:rPr lang="en-US" sz="2400" b="1" dirty="0" smtClean="0">
                  <a:solidFill>
                    <a:srgbClr val="92D050"/>
                  </a:solidFill>
                  <a:latin typeface="Calibri" charset="0"/>
                  <a:ea typeface="Calibri" charset="0"/>
                  <a:cs typeface="Calibri" charset="0"/>
                </a:rPr>
                <a:t>TRAFFIC JAMS </a:t>
              </a:r>
              <a:r>
                <a:rPr lang="en-US" sz="2400" b="1" dirty="0" smtClean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DUE TO HIGHER STRAIN ON EXISTING INFRASTRUCTURE</a:t>
              </a:r>
              <a:endParaRPr lang="uk-UA" sz="2400" b="1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1044" y="1269565"/>
              <a:ext cx="822661" cy="16312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0" b="1" dirty="0" smtClean="0">
                  <a:solidFill>
                    <a:schemeClr val="accent6"/>
                  </a:solidFill>
                  <a:latin typeface="Calibri" charset="0"/>
                  <a:ea typeface="Calibri" charset="0"/>
                  <a:cs typeface="Calibri" charset="0"/>
                </a:rPr>
                <a:t>&lt;</a:t>
              </a:r>
              <a:endParaRPr lang="uk-UA" sz="100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60296" y="1269565"/>
              <a:ext cx="822661" cy="16312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0" b="1" dirty="0" smtClean="0">
                  <a:solidFill>
                    <a:schemeClr val="accent6"/>
                  </a:solidFill>
                  <a:latin typeface="Calibri" charset="0"/>
                  <a:ea typeface="Calibri" charset="0"/>
                  <a:cs typeface="Calibri" charset="0"/>
                </a:rPr>
                <a:t>&gt;</a:t>
              </a:r>
              <a:endParaRPr lang="uk-UA" sz="100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03468" y="6519446"/>
            <a:ext cx="124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T Serif" charset="0"/>
                <a:ea typeface="PT Serif" charset="0"/>
                <a:cs typeface="PT Serif" charset="0"/>
              </a:rPr>
              <a:t>World Bank</a:t>
            </a:r>
            <a:endParaRPr lang="en-US" sz="1600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5746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Challenges: Energy Consumption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1043" y="1222901"/>
            <a:ext cx="7221913" cy="1954382"/>
            <a:chOff x="961044" y="1489951"/>
            <a:chExt cx="7221913" cy="1954382"/>
          </a:xfrm>
        </p:grpSpPr>
        <p:sp>
          <p:nvSpPr>
            <p:cNvPr id="18" name="TextBox 17"/>
            <p:cNvSpPr txBox="1"/>
            <p:nvPr/>
          </p:nvSpPr>
          <p:spPr>
            <a:xfrm>
              <a:off x="1783705" y="1967005"/>
              <a:ext cx="557659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ROAD TRANSPORT IS RESPONSIBLE FOR </a:t>
              </a:r>
              <a:r>
                <a:rPr lang="en-US" sz="2400" b="1" dirty="0" smtClean="0">
                  <a:solidFill>
                    <a:srgbClr val="92D050"/>
                  </a:solidFill>
                  <a:latin typeface="Calibri" charset="0"/>
                  <a:ea typeface="Calibri" charset="0"/>
                  <a:cs typeface="Calibri" charset="0"/>
                </a:rPr>
                <a:t>43% 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OF WORLD’S OIL CONSUMPTION</a:t>
              </a:r>
              <a:endParaRPr lang="uk-UA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endParaRPr lang="uk-UA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AND GROWING</a:t>
              </a:r>
              <a:endParaRPr lang="uk-UA" b="1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1044" y="1489951"/>
              <a:ext cx="822661" cy="16312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0" b="1" dirty="0" smtClean="0">
                  <a:solidFill>
                    <a:schemeClr val="accent6"/>
                  </a:solidFill>
                  <a:latin typeface="Calibri" charset="0"/>
                  <a:ea typeface="Calibri" charset="0"/>
                  <a:cs typeface="Calibri" charset="0"/>
                </a:rPr>
                <a:t>&lt;</a:t>
              </a:r>
              <a:endParaRPr lang="uk-UA" sz="100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0296" y="1489951"/>
              <a:ext cx="822661" cy="16312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0" b="1" dirty="0" smtClean="0">
                  <a:solidFill>
                    <a:schemeClr val="accent6"/>
                  </a:solidFill>
                  <a:latin typeface="Calibri" charset="0"/>
                  <a:ea typeface="Calibri" charset="0"/>
                  <a:cs typeface="Calibri" charset="0"/>
                </a:rPr>
                <a:t>&gt;</a:t>
              </a:r>
              <a:endParaRPr lang="uk-UA" sz="100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478018" y="3829526"/>
            <a:ext cx="6187961" cy="2632912"/>
            <a:chOff x="1620364" y="3829526"/>
            <a:chExt cx="6187961" cy="2632912"/>
          </a:xfrm>
        </p:grpSpPr>
        <p:graphicFrame>
          <p:nvGraphicFramePr>
            <p:cNvPr id="25" name="Char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990534"/>
                </p:ext>
              </p:extLst>
            </p:nvPr>
          </p:nvGraphicFramePr>
          <p:xfrm>
            <a:off x="1620364" y="3942438"/>
            <a:ext cx="252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131388" y="3829526"/>
              <a:ext cx="12586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4800" b="1" dirty="0" smtClean="0">
                  <a:solidFill>
                    <a:srgbClr val="92D050"/>
                  </a:solidFill>
                  <a:latin typeface="Calibri" charset="0"/>
                  <a:ea typeface="Calibri" charset="0"/>
                  <a:cs typeface="Calibri" charset="0"/>
                </a:rPr>
                <a:t>25%</a:t>
              </a:r>
              <a:endParaRPr lang="uk-UA" sz="4400" b="1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3398258" y="4496723"/>
              <a:ext cx="270000" cy="270000"/>
            </a:xfrm>
            <a:prstGeom prst="ellipse">
              <a:avLst/>
            </a:prstGeom>
            <a:solidFill>
              <a:srgbClr val="92D050"/>
            </a:solidFill>
            <a:ln w="57150">
              <a:noFill/>
              <a:round/>
              <a:headEnd/>
              <a:tailEnd/>
            </a:ln>
            <a:effectLst/>
            <a:extLst/>
          </p:spPr>
          <p:txBody>
            <a:bodyPr wrap="square" anchor="ctr"/>
            <a:lstStyle>
              <a:lvl1pPr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aseline="-25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aseline="-25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600" b="1" baseline="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88325" y="4602923"/>
              <a:ext cx="4320000" cy="57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23746" y="4766723"/>
              <a:ext cx="327397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OF GLOBAL PRIMARY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ENERGY CONSUMPTION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GOES TO THE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TRANSPORT SECTOR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345798" y="6519446"/>
            <a:ext cx="2798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PT Serif" charset="0"/>
                <a:ea typeface="PT Serif" charset="0"/>
                <a:cs typeface="PT Serif" charset="0"/>
              </a:rPr>
              <a:t>International Energy Agency</a:t>
            </a:r>
            <a:endParaRPr lang="en-US" sz="1600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49860"/>
            <a:ext cx="4487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Solution: Green Economy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507" y="1428103"/>
            <a:ext cx="8821831" cy="4809499"/>
            <a:chOff x="156507" y="1428103"/>
            <a:chExt cx="8821831" cy="4809499"/>
          </a:xfrm>
        </p:grpSpPr>
        <p:sp>
          <p:nvSpPr>
            <p:cNvPr id="17" name="Rectangle 16"/>
            <p:cNvSpPr/>
            <p:nvPr/>
          </p:nvSpPr>
          <p:spPr>
            <a:xfrm>
              <a:off x="3942000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Sustainable Transport</a:t>
              </a:r>
              <a:endParaRPr lang="en-GB" sz="1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Triangle isocèle 11"/>
            <p:cNvSpPr/>
            <p:nvPr/>
          </p:nvSpPr>
          <p:spPr>
            <a:xfrm>
              <a:off x="972000" y="1428103"/>
              <a:ext cx="7200000" cy="1517546"/>
            </a:xfrm>
            <a:prstGeom prst="triangle">
              <a:avLst>
                <a:gd name="adj" fmla="val 4999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endParaRPr lang="en-GB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07129" y="2152186"/>
              <a:ext cx="65297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smtClean="0">
                  <a:latin typeface="Calibri" charset="0"/>
                  <a:ea typeface="Calibri" charset="0"/>
                  <a:cs typeface="Calibri" charset="0"/>
                </a:rPr>
                <a:t>Green Economy</a:t>
              </a:r>
              <a:endParaRPr lang="uk-UA" sz="28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92000" y="2952326"/>
              <a:ext cx="2160000" cy="2568265"/>
              <a:chOff x="3492000" y="2937794"/>
              <a:chExt cx="2160000" cy="25682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72000" y="3123772"/>
                <a:ext cx="1800000" cy="22022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Social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Pillar</a:t>
                </a:r>
                <a:endParaRPr lang="en-GB" sz="2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2000" y="2937794"/>
                <a:ext cx="2160000" cy="1800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92000" y="5326059"/>
                <a:ext cx="2160000" cy="1800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012000" y="2949337"/>
              <a:ext cx="2160000" cy="2568265"/>
              <a:chOff x="3492000" y="2937794"/>
              <a:chExt cx="2160000" cy="256826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672000" y="3123772"/>
                <a:ext cx="1800000" cy="22022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Economic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Pillar</a:t>
                </a:r>
                <a:endParaRPr lang="en-GB" sz="2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92000" y="2937794"/>
                <a:ext cx="2160000" cy="1800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92000" y="5326059"/>
                <a:ext cx="2160000" cy="1800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72000" y="2952326"/>
              <a:ext cx="2160000" cy="2568265"/>
              <a:chOff x="3492000" y="2937794"/>
              <a:chExt cx="2160000" cy="25682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672000" y="3123772"/>
                <a:ext cx="1800000" cy="220228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Environment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Pillar</a:t>
                </a:r>
                <a:endParaRPr lang="en-GB" sz="2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492000" y="2937794"/>
                <a:ext cx="2160000" cy="1800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492000" y="5326059"/>
                <a:ext cx="2160000" cy="1800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202000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Waste Management</a:t>
              </a:r>
              <a:endParaRPr lang="en-GB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60169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Green Buildings</a:t>
              </a:r>
              <a:endParaRPr lang="en-GB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8338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Clean Technology</a:t>
              </a:r>
              <a:endParaRPr lang="en-GB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80169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Water Management</a:t>
              </a:r>
              <a:endParaRPr lang="en-GB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18338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Renewable Energy</a:t>
              </a:r>
              <a:endParaRPr lang="en-GB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6507" y="5517602"/>
              <a:ext cx="1260000" cy="72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Land Management</a:t>
              </a:r>
              <a:endParaRPr lang="en-GB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430343" y="6511533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T Serif" charset="0"/>
                <a:ea typeface="PT Serif" charset="0"/>
                <a:cs typeface="PT Serif" charset="0"/>
              </a:rPr>
              <a:t>UNEP</a:t>
            </a:r>
            <a:endParaRPr lang="en-US" sz="1600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49860"/>
            <a:ext cx="7042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Solution</a:t>
            </a:r>
            <a:r>
              <a:rPr lang="en-US" sz="3200" b="1" dirty="0">
                <a:solidFill>
                  <a:schemeClr val="accent6"/>
                </a:solidFill>
              </a:rPr>
              <a:t>: Transport Reforming Approach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972000" y="1149179"/>
            <a:ext cx="7200000" cy="36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ENERGY EFFICIENCY ON TRANSPORT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000" y="1763312"/>
            <a:ext cx="2160000" cy="7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 EFFICIENCY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2000" y="1763312"/>
            <a:ext cx="2160000" cy="7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TRAVEL EFFICIENCY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000" y="1763312"/>
            <a:ext cx="2160000" cy="7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VEHICLE EFFICIENCY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2000" y="2737445"/>
            <a:ext cx="2160000" cy="180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Organise</a:t>
            </a:r>
            <a:r>
              <a:rPr lang="en-US" sz="1400" dirty="0">
                <a:solidFill>
                  <a:schemeClr val="tx1"/>
                </a:solidFill>
              </a:rPr>
              <a:t> land use, social and economic activities in such a way that the need for transport and the use of fossil fuels is </a:t>
            </a:r>
            <a:r>
              <a:rPr lang="en-US" sz="1400" dirty="0" smtClean="0">
                <a:solidFill>
                  <a:schemeClr val="tx1"/>
                </a:solidFill>
              </a:rPr>
              <a:t>reduced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2000" y="2737445"/>
            <a:ext cx="2160000" cy="180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Make use of energy-efficient modes like public transport and non-</a:t>
            </a:r>
            <a:r>
              <a:rPr lang="en-US" sz="1400" dirty="0" err="1">
                <a:solidFill>
                  <a:schemeClr val="tx1"/>
                </a:solidFill>
              </a:rPr>
              <a:t>motorised</a:t>
            </a:r>
            <a:r>
              <a:rPr lang="en-US" sz="1400" dirty="0">
                <a:solidFill>
                  <a:schemeClr val="tx1"/>
                </a:solidFill>
              </a:rPr>
              <a:t> modes to reduce energy consumption per </a:t>
            </a:r>
            <a:r>
              <a:rPr lang="en-US" sz="1400" dirty="0" smtClean="0">
                <a:solidFill>
                  <a:schemeClr val="tx1"/>
                </a:solidFill>
              </a:rPr>
              <a:t>trip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2000" y="2737445"/>
            <a:ext cx="2160000" cy="180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Consuming as little energy as possible per vehicle </a:t>
            </a:r>
            <a:r>
              <a:rPr lang="en-US" sz="1400" dirty="0" err="1">
                <a:solidFill>
                  <a:schemeClr val="tx1"/>
                </a:solidFill>
              </a:rPr>
              <a:t>kilometre</a:t>
            </a:r>
            <a:r>
              <a:rPr lang="en-US" sz="1400" dirty="0">
                <a:solidFill>
                  <a:schemeClr val="tx1"/>
                </a:solidFill>
              </a:rPr>
              <a:t> by using advanced technologies and fuels and by </a:t>
            </a:r>
            <a:r>
              <a:rPr lang="en-US" sz="1400" dirty="0" err="1">
                <a:solidFill>
                  <a:schemeClr val="tx1"/>
                </a:solidFill>
              </a:rPr>
              <a:t>optimising</a:t>
            </a:r>
            <a:r>
              <a:rPr lang="en-US" sz="1400" dirty="0">
                <a:solidFill>
                  <a:schemeClr val="tx1"/>
                </a:solidFill>
              </a:rPr>
              <a:t> vehicle </a:t>
            </a:r>
            <a:r>
              <a:rPr lang="en-US" sz="1400" dirty="0" smtClean="0">
                <a:solidFill>
                  <a:schemeClr val="tx1"/>
                </a:solidFill>
              </a:rPr>
              <a:t>operation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2000" y="4791578"/>
            <a:ext cx="2160000" cy="81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Reduce or avoid travel or the need to travel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2000" y="4791578"/>
            <a:ext cx="2160000" cy="81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Shift to more energy efficient modes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2000" y="4791578"/>
            <a:ext cx="2160000" cy="81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Improve the efficiency through vehicle technology </a:t>
            </a:r>
          </a:p>
        </p:txBody>
      </p:sp>
      <p:sp>
        <p:nvSpPr>
          <p:cNvPr id="3" name="Triangle 2"/>
          <p:cNvSpPr/>
          <p:nvPr/>
        </p:nvSpPr>
        <p:spPr>
          <a:xfrm>
            <a:off x="972000" y="5855711"/>
            <a:ext cx="2160000" cy="18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/>
          <p:cNvSpPr/>
          <p:nvPr/>
        </p:nvSpPr>
        <p:spPr>
          <a:xfrm>
            <a:off x="3492000" y="5855711"/>
            <a:ext cx="2160000" cy="18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>
            <a:off x="6012000" y="5855711"/>
            <a:ext cx="2160000" cy="18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72000" y="6035711"/>
            <a:ext cx="2160000" cy="54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AVOID/REDUCE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2000" y="6035711"/>
            <a:ext cx="2160000" cy="54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SHIFT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2000" y="6035711"/>
            <a:ext cx="2160000" cy="54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IMPROVE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2000" y="5675711"/>
            <a:ext cx="2160000" cy="900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21100" y="6519446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PT Serif" charset="0"/>
                <a:ea typeface="PT Serif" charset="0"/>
                <a:cs typeface="PT Serif" charset="0"/>
              </a:rPr>
              <a:t>GIZ</a:t>
            </a:r>
            <a:endParaRPr lang="en-US" sz="1600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3819872_1021250761298836_183873637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1043" y="1012832"/>
            <a:ext cx="7221913" cy="1941793"/>
            <a:chOff x="961043" y="1012832"/>
            <a:chExt cx="7221913" cy="1941793"/>
          </a:xfrm>
        </p:grpSpPr>
        <p:grpSp>
          <p:nvGrpSpPr>
            <p:cNvPr id="7" name="Group 6"/>
            <p:cNvGrpSpPr/>
            <p:nvPr/>
          </p:nvGrpSpPr>
          <p:grpSpPr>
            <a:xfrm>
              <a:off x="961043" y="1012832"/>
              <a:ext cx="7221913" cy="1631216"/>
              <a:chOff x="961044" y="1489951"/>
              <a:chExt cx="7221913" cy="163121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783705" y="1954417"/>
                <a:ext cx="5576591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92D050"/>
                    </a:solidFill>
                    <a:latin typeface="Calibri" charset="0"/>
                    <a:ea typeface="Calibri" charset="0"/>
                    <a:cs typeface="Calibri" charset="0"/>
                  </a:rPr>
                  <a:t>BELOW 2 DEGREE</a:t>
                </a:r>
                <a:endParaRPr lang="uk-UA" sz="4400" b="1" dirty="0">
                  <a:solidFill>
                    <a:srgbClr val="92D05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61044" y="1489951"/>
                <a:ext cx="822661" cy="163121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000" b="1" dirty="0" smtClean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&lt;</a:t>
                </a:r>
                <a:endParaRPr lang="uk-UA" sz="10000" b="1" dirty="0" smtClean="0">
                  <a:solidFill>
                    <a:schemeClr val="accent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360296" y="1489951"/>
                <a:ext cx="822661" cy="163121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000" b="1" dirty="0" smtClean="0">
                    <a:solidFill>
                      <a:schemeClr val="accent6"/>
                    </a:solidFill>
                    <a:latin typeface="Calibri" charset="0"/>
                    <a:ea typeface="Calibri" charset="0"/>
                    <a:cs typeface="Calibri" charset="0"/>
                  </a:rPr>
                  <a:t>&gt;</a:t>
                </a:r>
                <a:endParaRPr lang="uk-UA" sz="10000" b="1" dirty="0" smtClean="0">
                  <a:solidFill>
                    <a:schemeClr val="accent6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783704" y="2246739"/>
              <a:ext cx="5576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WIDESPREAD CLIMATE TARGET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FOR SUSTAINABLE DEVELOPMENT</a:t>
              </a:r>
              <a:endParaRPr lang="uk-UA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1043" y="3804682"/>
            <a:ext cx="7221913" cy="2055392"/>
            <a:chOff x="961043" y="4125958"/>
            <a:chExt cx="7221913" cy="2055392"/>
          </a:xfrm>
        </p:grpSpPr>
        <p:sp>
          <p:nvSpPr>
            <p:cNvPr id="2" name="Rectangle 1"/>
            <p:cNvSpPr/>
            <p:nvPr/>
          </p:nvSpPr>
          <p:spPr>
            <a:xfrm>
              <a:off x="3491999" y="4127157"/>
              <a:ext cx="2160000" cy="9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ELECTRICITY MIX TRANSFORMATION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22956" y="4127157"/>
              <a:ext cx="2160000" cy="9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ADVANTAGES FROM USAGE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61043" y="4125958"/>
              <a:ext cx="2160000" cy="9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REDUCTION OF DRIVING-RELATED GHG EMISSIONS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91999" y="5281350"/>
              <a:ext cx="2160000" cy="9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REDUCITON OF NOISE POLLUTION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1043" y="5281350"/>
              <a:ext cx="2160000" cy="9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REDUCTION OF AIR POLLUTION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22955" y="5281350"/>
              <a:ext cx="2160000" cy="900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BATTERY AND VEHICLE PRODUCTION</a:t>
              </a:r>
              <a:endParaRPr lang="en-US" dirty="0"/>
            </a:p>
          </p:txBody>
        </p: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71927" y="168148"/>
            <a:ext cx="5418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Electric mobility Pros and Cons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49860"/>
            <a:ext cx="322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Green Generation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645" y="3210641"/>
            <a:ext cx="351734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IMPLEMENTATION</a:t>
            </a:r>
            <a:endParaRPr lang="en-US" sz="2600" b="1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OF GREEN 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2000" y="1106712"/>
            <a:ext cx="180000" cy="50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91012" y="2980381"/>
            <a:ext cx="3517343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INCREASE OF RENEWABLE ENERGY IN THE ELECTRICITY MIX</a:t>
            </a:r>
            <a:endParaRPr lang="uk-UA" sz="2600" b="1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5913" y="304800"/>
            <a:ext cx="0" cy="438150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>
                <a:solidFill>
                  <a:prstClr val="white"/>
                </a:solidFill>
              </a:ln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927" y="149860"/>
            <a:ext cx="3100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AD47"/>
                </a:solidFill>
              </a:rPr>
              <a:t>Sharing Economy</a:t>
            </a:r>
            <a:endParaRPr lang="en-US" sz="3200" b="1" dirty="0">
              <a:solidFill>
                <a:srgbClr val="70AD47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918" y="1942977"/>
            <a:ext cx="8654286" cy="3950736"/>
            <a:chOff x="429977" y="1942977"/>
            <a:chExt cx="8654286" cy="3950736"/>
          </a:xfrm>
        </p:grpSpPr>
        <p:sp>
          <p:nvSpPr>
            <p:cNvPr id="14" name="TextBox 13"/>
            <p:cNvSpPr txBox="1"/>
            <p:nvPr/>
          </p:nvSpPr>
          <p:spPr>
            <a:xfrm>
              <a:off x="5938657" y="3893165"/>
              <a:ext cx="3145606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70AD47"/>
                  </a:solidFill>
                  <a:ea typeface="Calibri" charset="0"/>
                  <a:cs typeface="Calibri" charset="0"/>
                </a:rPr>
                <a:t>RIDESHARING</a:t>
              </a:r>
              <a:endParaRPr lang="uk-UA" sz="4000" b="1" dirty="0" smtClean="0">
                <a:solidFill>
                  <a:srgbClr val="70AD47"/>
                </a:solidFill>
                <a:ea typeface="Calibri" charset="0"/>
                <a:cs typeface="Calibri" charset="0"/>
              </a:endParaRP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ea typeface="Calibri" charset="0"/>
                  <a:cs typeface="Calibri" charset="0"/>
                </a:rPr>
                <a:t>ONE OF</a:t>
              </a: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ea typeface="Calibri" charset="0"/>
                  <a:cs typeface="Calibri" charset="0"/>
                </a:rPr>
                <a:t>KEY AREAS</a:t>
              </a: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ea typeface="Calibri" charset="0"/>
                  <a:cs typeface="Calibri" charset="0"/>
                </a:rPr>
                <a:t>FOR GROWTH</a:t>
              </a:r>
              <a:endParaRPr lang="uk-UA" sz="2800" dirty="0" smtClean="0">
                <a:solidFill>
                  <a:prstClr val="black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9787" y="3893165"/>
              <a:ext cx="2862002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70AD47"/>
                  </a:solidFill>
                </a:rPr>
                <a:t>&gt;</a:t>
              </a:r>
              <a:r>
                <a:rPr lang="en-US" sz="4000" b="1" dirty="0" smtClean="0">
                  <a:solidFill>
                    <a:srgbClr val="70AD47"/>
                  </a:solidFill>
                </a:rPr>
                <a:t>50</a:t>
              </a:r>
              <a:r>
                <a:rPr lang="uk-UA" sz="4000" b="1" dirty="0" smtClean="0">
                  <a:solidFill>
                    <a:srgbClr val="70AD47"/>
                  </a:solidFill>
                </a:rPr>
                <a:t>%</a:t>
              </a: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OF TOTAL</a:t>
              </a: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GLOBAL REVENUE</a:t>
              </a:r>
            </a:p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BY 2025</a:t>
              </a:r>
              <a:endParaRPr lang="en-US" sz="3200" dirty="0" smtClean="0">
                <a:solidFill>
                  <a:srgbClr val="70AD47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01459" y="1942977"/>
              <a:ext cx="1620000" cy="1620000"/>
              <a:chOff x="490122" y="1770257"/>
              <a:chExt cx="1620000" cy="1620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0122" y="2130257"/>
                <a:ext cx="900000" cy="900000"/>
              </a:xfrm>
              <a:prstGeom prst="rect">
                <a:avLst/>
              </a:prstGeom>
            </p:spPr>
          </p:pic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490122" y="1770257"/>
                <a:ext cx="1620000" cy="1620000"/>
              </a:xfrm>
              <a:prstGeom prst="ellipse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8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50787" y="1942977"/>
              <a:ext cx="1620000" cy="1620000"/>
              <a:chOff x="1709322" y="3131697"/>
              <a:chExt cx="1620000" cy="1620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9322" y="3491697"/>
                <a:ext cx="900000" cy="900000"/>
              </a:xfrm>
              <a:prstGeom prst="rect">
                <a:avLst/>
              </a:prstGeom>
            </p:spPr>
          </p:pic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1709322" y="3131697"/>
                <a:ext cx="1620000" cy="1620000"/>
              </a:xfrm>
              <a:prstGeom prst="ellipse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8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29977" y="3893165"/>
              <a:ext cx="189026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70AD47"/>
                  </a:solidFill>
                </a:rPr>
                <a:t>$335bn </a:t>
              </a:r>
              <a:endParaRPr lang="uk-UA" sz="4000" b="1" dirty="0" smtClean="0">
                <a:solidFill>
                  <a:srgbClr val="70AD47"/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MARKET</a:t>
              </a:r>
            </a:p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BY 2025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5108" y="1942977"/>
              <a:ext cx="1620000" cy="1620000"/>
              <a:chOff x="6813364" y="1942977"/>
              <a:chExt cx="1620000" cy="162000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813364" y="1942977"/>
                <a:ext cx="1620000" cy="1620000"/>
              </a:xfrm>
              <a:prstGeom prst="ellipse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8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3363" y="2302977"/>
                <a:ext cx="900000" cy="900000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503725" y="6519446"/>
            <a:ext cx="2640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PT Serif" charset="0"/>
                <a:ea typeface="PT Serif" charset="0"/>
                <a:cs typeface="PT Serif" charset="0"/>
              </a:rPr>
              <a:t>PwC, Brookings Institution</a:t>
            </a:r>
            <a:endParaRPr lang="en-US" sz="1600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00B0F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9893</TotalTime>
  <Words>456</Words>
  <Application>Microsoft Macintosh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 Light</vt:lpstr>
      <vt:lpstr>PT Serif</vt:lpstr>
      <vt:lpstr>Arial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 in Ukraine</dc:title>
  <dc:subject/>
  <dc:creator>Alexander Ozeran</dc:creator>
  <cp:keywords/>
  <dc:description/>
  <cp:lastModifiedBy>Oliver Lah</cp:lastModifiedBy>
  <cp:revision>177</cp:revision>
  <cp:lastPrinted>2016-12-21T15:17:45Z</cp:lastPrinted>
  <dcterms:created xsi:type="dcterms:W3CDTF">2016-12-21T03:34:28Z</dcterms:created>
  <dcterms:modified xsi:type="dcterms:W3CDTF">2017-10-20T07:44:54Z</dcterms:modified>
  <cp:category/>
</cp:coreProperties>
</file>